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8" r:id="rId6"/>
    <p:sldId id="269"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42" d="100"/>
          <a:sy n="142" d="100"/>
        </p:scale>
        <p:origin x="204" y="34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10/15/2025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10/15/2025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A5559-8B30-D401-0B98-AACE1929AF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D9EF10-8982-31A3-9E45-814BA7674E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72B5D8-EE63-1DB9-EC21-B87075B673E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61C0855-0DF8-0A4A-0871-4BE2768554B6}"/>
              </a:ext>
            </a:extLst>
          </p:cNvPr>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586688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CA2B4-879C-4485-6617-E59B2C199C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2033AE-5287-D531-5449-97DE39185D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62AF83-9BA7-1D67-127E-91EC1766ABD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0FF9972-6F61-C33A-A9F8-049B6C9C4C6B}"/>
              </a:ext>
            </a:extLst>
          </p:cNvPr>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005928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AB43D-CB00-AA6E-B075-E55AC20B8F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ED9E93-9471-04B4-D010-59A766573A10}"/>
              </a:ext>
            </a:extLst>
          </p:cNvPr>
          <p:cNvSpPr>
            <a:spLocks noGrp="1"/>
          </p:cNvSpPr>
          <p:nvPr>
            <p:ph type="title"/>
          </p:nvPr>
        </p:nvSpPr>
        <p:spPr>
          <a:xfrm>
            <a:off x="381000" y="243682"/>
            <a:ext cx="8534400" cy="518318"/>
          </a:xfrm>
        </p:spPr>
        <p:txBody>
          <a:bodyPr/>
          <a:lstStyle/>
          <a:p>
            <a:r>
              <a:rPr lang="en-US" b="1" dirty="0">
                <a:solidFill>
                  <a:schemeClr val="accent1"/>
                </a:solidFill>
              </a:rPr>
              <a:t>Revision Request Summary for </a:t>
            </a:r>
            <a:r>
              <a:rPr lang="en-US" dirty="0"/>
              <a:t>10/22/25</a:t>
            </a:r>
            <a:r>
              <a:rPr lang="en-US" b="1" dirty="0">
                <a:solidFill>
                  <a:schemeClr val="accent1"/>
                </a:solidFill>
              </a:rPr>
              <a:t> TAC</a:t>
            </a:r>
          </a:p>
        </p:txBody>
      </p:sp>
      <p:sp>
        <p:nvSpPr>
          <p:cNvPr id="4" name="Slide Number Placeholder 3">
            <a:extLst>
              <a:ext uri="{FF2B5EF4-FFF2-40B4-BE49-F238E27FC236}">
                <a16:creationId xmlns:a16="http://schemas.microsoft.com/office/drawing/2014/main" id="{D7679DCF-CB3F-0D75-DDDB-2E67B9CB22D1}"/>
              </a:ext>
            </a:extLst>
          </p:cNvPr>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AA59BB84-AF10-EFE7-2257-7DEB45D6B1DE}"/>
              </a:ext>
            </a:extLst>
          </p:cNvPr>
          <p:cNvGraphicFramePr>
            <a:graphicFrameLocks noGrp="1"/>
          </p:cNvGraphicFramePr>
          <p:nvPr>
            <p:ph idx="1"/>
            <p:extLst>
              <p:ext uri="{D42A27DB-BD31-4B8C-83A1-F6EECF244321}">
                <p14:modId xmlns:p14="http://schemas.microsoft.com/office/powerpoint/2010/main" val="2895346498"/>
              </p:ext>
            </p:extLst>
          </p:nvPr>
        </p:nvGraphicFramePr>
        <p:xfrm>
          <a:off x="152399" y="990600"/>
          <a:ext cx="8839201" cy="5136619"/>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Revision Request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36205">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NPRR1263, Clarify Testing Requirements for CCVTs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NPRR1263.</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NPRR1263 and believes it capitalizes on the stability of CCVTs and allows voltage monitoring programs to be used on CCVTs that remain in service beyond five years.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NPRR1263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NPRR1263.</a:t>
                      </a:r>
                    </a:p>
                  </a:txBody>
                  <a:tcPr marL="13681" marR="13681" marT="0" marB="0"/>
                </a:tc>
                <a:extLst>
                  <a:ext uri="{0D108BD9-81ED-4DB2-BD59-A6C34878D82A}">
                    <a16:rowId xmlns:a16="http://schemas.microsoft.com/office/drawing/2014/main" val="2518775289"/>
                  </a:ext>
                </a:extLst>
              </a:tr>
              <a:tr h="838200">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NPRR1280, Establish Process for Permanent Bypass of Series Capacitor</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NPRR1280.</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NPRR1280 and believes it will ensure there are robust studies to support a proposal, enhance transparency and coordination by providing RPG stakeholders the opportunity to review and provide comments, and create efficiencies in the SSO study process as permanently bypassed series capacitors will no longer be considered capable of becoming radial to Generation Resources or Large Loads.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NPRR1280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NPRR1280.</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766584417"/>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NPRR1285, Improve Self-Commitment within RUC </a:t>
                      </a:r>
                      <a:r>
                        <a:rPr lang="en-US" sz="800" dirty="0" err="1">
                          <a:effectLst/>
                          <a:latin typeface="Calibri" panose="020F0502020204030204" pitchFamily="34" charset="0"/>
                          <a:ea typeface="Calibri" panose="020F0502020204030204" pitchFamily="34" charset="0"/>
                          <a:cs typeface="Calibri" panose="020F0502020204030204" pitchFamily="34" charset="0"/>
                        </a:rPr>
                        <a:t>Opt</a:t>
                      </a:r>
                      <a:r>
                        <a:rPr lang="en-US" sz="800" dirty="0">
                          <a:effectLst/>
                          <a:latin typeface="Calibri" panose="020F0502020204030204" pitchFamily="34" charset="0"/>
                          <a:ea typeface="Calibri" panose="020F0502020204030204" pitchFamily="34" charset="0"/>
                          <a:cs typeface="Calibri" panose="020F0502020204030204" pitchFamily="34" charset="0"/>
                        </a:rPr>
                        <a:t> Out Window</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Less than $10K (O&amp;M)</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NPRR1285.</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NPRR1285 and believes it incrementally expands the ability of QSEs to opt out of RUCs while generally retaining the compromised outcome of the NPRR1092 debate.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NPRR1285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opposes NPRR1285.</a:t>
                      </a:r>
                    </a:p>
                  </a:txBody>
                  <a:tcPr marL="13681" marR="13681" marT="0" marB="0"/>
                </a:tc>
                <a:extLst>
                  <a:ext uri="{0D108BD9-81ED-4DB2-BD59-A6C34878D82A}">
                    <a16:rowId xmlns:a16="http://schemas.microsoft.com/office/drawing/2014/main" val="1666525996"/>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NPRR1293, Clarifications to the Modeling Timelines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NPRR1293.</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NPRR1293 and believes that it provides a positive market impact through process improvements by clarifying the ‘Update Network Operations Model Production Environment’ milestone dates.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NPRR1293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NPRR1293.</a:t>
                      </a:r>
                    </a:p>
                  </a:txBody>
                  <a:tcPr marL="13681" marR="13681" marT="0" marB="0"/>
                </a:tc>
                <a:extLst>
                  <a:ext uri="{0D108BD9-81ED-4DB2-BD59-A6C34878D82A}">
                    <a16:rowId xmlns:a16="http://schemas.microsoft.com/office/drawing/2014/main" val="265964083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NPRR1294, Move OBD to Section 22 – Demand Response Data Definitions and Technical Specifications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Less than $5K (O&amp;M)</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NPRR1294.</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NPRR1294 and believes it has a positive market impact by standardizing the approval process for binding language.</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NPRR1294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NPRR1294.</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4233150987"/>
                  </a:ext>
                </a:extLst>
              </a:tr>
            </a:tbl>
          </a:graphicData>
        </a:graphic>
      </p:graphicFrame>
    </p:spTree>
    <p:extLst>
      <p:ext uri="{BB962C8B-B14F-4D97-AF65-F5344CB8AC3E}">
        <p14:creationId xmlns:p14="http://schemas.microsoft.com/office/powerpoint/2010/main" val="1971827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C9D93-C809-DB5B-8AEC-168449122C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8D00F2-4D8D-F8AD-D265-95B35F12A0F1}"/>
              </a:ext>
            </a:extLst>
          </p:cNvPr>
          <p:cNvSpPr>
            <a:spLocks noGrp="1"/>
          </p:cNvSpPr>
          <p:nvPr>
            <p:ph type="title"/>
          </p:nvPr>
        </p:nvSpPr>
        <p:spPr>
          <a:xfrm>
            <a:off x="381000" y="243682"/>
            <a:ext cx="8534400" cy="518318"/>
          </a:xfrm>
        </p:spPr>
        <p:txBody>
          <a:bodyPr/>
          <a:lstStyle/>
          <a:p>
            <a:r>
              <a:rPr lang="en-US" b="1" dirty="0">
                <a:solidFill>
                  <a:schemeClr val="accent1"/>
                </a:solidFill>
              </a:rPr>
              <a:t>Revision Request Summary for </a:t>
            </a:r>
            <a:r>
              <a:rPr lang="en-US" dirty="0"/>
              <a:t>10/22/25</a:t>
            </a:r>
            <a:r>
              <a:rPr lang="en-US" b="1" dirty="0">
                <a:solidFill>
                  <a:schemeClr val="accent1"/>
                </a:solidFill>
              </a:rPr>
              <a:t> TAC</a:t>
            </a:r>
          </a:p>
        </p:txBody>
      </p:sp>
      <p:sp>
        <p:nvSpPr>
          <p:cNvPr id="4" name="Slide Number Placeholder 3">
            <a:extLst>
              <a:ext uri="{FF2B5EF4-FFF2-40B4-BE49-F238E27FC236}">
                <a16:creationId xmlns:a16="http://schemas.microsoft.com/office/drawing/2014/main" id="{74DE1E1F-2506-64B4-2457-B24693E8EFE2}"/>
              </a:ext>
            </a:extLst>
          </p:cNvPr>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FDD5FCDE-BCAB-2B76-3983-BBE7DA694D51}"/>
              </a:ext>
            </a:extLst>
          </p:cNvPr>
          <p:cNvGraphicFramePr>
            <a:graphicFrameLocks noGrp="1"/>
          </p:cNvGraphicFramePr>
          <p:nvPr>
            <p:ph idx="1"/>
            <p:extLst>
              <p:ext uri="{D42A27DB-BD31-4B8C-83A1-F6EECF244321}">
                <p14:modId xmlns:p14="http://schemas.microsoft.com/office/powerpoint/2010/main" val="2203691980"/>
              </p:ext>
            </p:extLst>
          </p:nvPr>
        </p:nvGraphicFramePr>
        <p:xfrm>
          <a:off x="152399" y="1056061"/>
          <a:ext cx="8839201" cy="4011417"/>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Revision Request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CFSG Review</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939677">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NPRR1299, Clarifications to Emergency Response Service (ERS)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Less than $5K (O&amp;M)</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NPRR1299.</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NPRR1299 and believes it makes non-material but still necessary clarifications to address issues related to Emergency Response Service (ERS) including report posting and classification of Non-Weather-Sensitive ERS Load.</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NPRR1299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NPRR1299.</a:t>
                      </a:r>
                    </a:p>
                  </a:txBody>
                  <a:tcPr marL="13681" marR="13681" marT="0" marB="0"/>
                </a:tc>
                <a:extLst>
                  <a:ext uri="{0D108BD9-81ED-4DB2-BD59-A6C34878D82A}">
                    <a16:rowId xmlns:a16="http://schemas.microsoft.com/office/drawing/2014/main" val="3441490876"/>
                  </a:ext>
                </a:extLst>
              </a:tr>
              <a:tr h="691101">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SCR831, Short Circuit Model Integration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2</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Between $100K - $200K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SCR831.</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SCR831 and believes it supports the development and maintenance of short circuit models by aligning the models with operational data every case build, reduces the workload across TSPs and ERCOT, and improves the quality of the short circuit models by ensuring data is consistent across operations, steady state planning, and short circuit planning models.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SCR831.</a:t>
                      </a:r>
                    </a:p>
                  </a:txBody>
                  <a:tcPr marL="13681" marR="13681" marT="0" marB="0"/>
                </a:tc>
                <a:extLst>
                  <a:ext uri="{0D108BD9-81ED-4DB2-BD59-A6C34878D82A}">
                    <a16:rowId xmlns:a16="http://schemas.microsoft.com/office/drawing/2014/main" val="2518775289"/>
                  </a:ext>
                </a:extLst>
              </a:tr>
              <a:tr h="57707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NOGRR279, Deadline Extensions for Recording Equipment Installation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NOGRR279.</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NOGRR279 and believes that it provides a positive market impact by providing extensions to Market Participants regarding equipment installation and configuration deadlines in order to avoid potential compliance violations without negatively affecting grid reliability and resilience.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NOGRR279.</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766584417"/>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NOGRR264, Related to NPRR1235, Dispatchable Reliability Reserve Service as a Stand-Alone Ancillary Service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NPRR1235)</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extLst>
                  <a:ext uri="{0D108BD9-81ED-4DB2-BD59-A6C34878D82A}">
                    <a16:rowId xmlns:a16="http://schemas.microsoft.com/office/drawing/2014/main" val="1666525996"/>
                  </a:ext>
                </a:extLst>
              </a:tr>
            </a:tbl>
          </a:graphicData>
        </a:graphic>
      </p:graphicFrame>
    </p:spTree>
    <p:extLst>
      <p:ext uri="{BB962C8B-B14F-4D97-AF65-F5344CB8AC3E}">
        <p14:creationId xmlns:p14="http://schemas.microsoft.com/office/powerpoint/2010/main" val="3591758708"/>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11780</TotalTime>
  <Words>887</Words>
  <Application>Microsoft Office PowerPoint</Application>
  <PresentationFormat>On-screen Show (4:3)</PresentationFormat>
  <Paragraphs>90</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Revision Request Summary for 10/22/25 TAC</vt:lpstr>
      <vt:lpstr>Revision Request Summary for 10/22/25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cp:lastModifiedBy>
  <cp:revision>121</cp:revision>
  <cp:lastPrinted>2016-01-21T20:53:15Z</cp:lastPrinted>
  <dcterms:created xsi:type="dcterms:W3CDTF">2016-01-21T15:20:31Z</dcterms:created>
  <dcterms:modified xsi:type="dcterms:W3CDTF">2025-10-15T16:22:30Z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